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80" r:id="rId2"/>
    <p:sldId id="281" r:id="rId3"/>
    <p:sldId id="286" r:id="rId4"/>
    <p:sldId id="288" r:id="rId5"/>
    <p:sldId id="279" r:id="rId6"/>
    <p:sldId id="283" r:id="rId7"/>
    <p:sldId id="289" r:id="rId8"/>
    <p:sldId id="290" r:id="rId9"/>
    <p:sldId id="291" r:id="rId10"/>
    <p:sldId id="293" r:id="rId11"/>
    <p:sldId id="275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5" r:id="rId21"/>
    <p:sldId id="266" r:id="rId22"/>
    <p:sldId id="267" r:id="rId23"/>
    <p:sldId id="268" r:id="rId24"/>
    <p:sldId id="269" r:id="rId25"/>
    <p:sldId id="287" r:id="rId26"/>
    <p:sldId id="284" r:id="rId27"/>
    <p:sldId id="278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8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23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7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80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4753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55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68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5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35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2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93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95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9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2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4FC6-BC5C-46DC-8189-DD952BC88A7C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98E975-E888-440A-B032-78D30A8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1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</p:sldLayoutIdLst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065D9-8B7E-120D-7110-77A6765FB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32" y="9832"/>
            <a:ext cx="12196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08782-88B1-2EA8-FD24-CE1E40A6495C}"/>
              </a:ext>
            </a:extLst>
          </p:cNvPr>
          <p:cNvSpPr txBox="1"/>
          <p:nvPr/>
        </p:nvSpPr>
        <p:spPr>
          <a:xfrm>
            <a:off x="2480339" y="3647768"/>
            <a:ext cx="7590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GROCERY STORE MANAGEMENT</a:t>
            </a:r>
            <a:endParaRPr lang="en-IN" sz="32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1EBF5-7D5D-917D-801C-1C72BBF1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9" t="7253" r="2265" b="11698"/>
          <a:stretch>
            <a:fillRect/>
          </a:stretch>
        </p:blipFill>
        <p:spPr>
          <a:xfrm>
            <a:off x="142240" y="4927600"/>
            <a:ext cx="973328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A8CFA7-0FF5-EB84-8E15-00814BB6F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060" y="1313961"/>
            <a:ext cx="6099108" cy="3893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CC30F-5F7E-0420-EF6A-9EFD4B0A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77" y="910838"/>
            <a:ext cx="177409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1226F-E239-7710-10CF-5667145C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68" y="925975"/>
            <a:ext cx="11159840" cy="5532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5C933-6F9A-FE1A-3E13-07F30196B52B}"/>
              </a:ext>
            </a:extLst>
          </p:cNvPr>
          <p:cNvSpPr txBox="1"/>
          <p:nvPr/>
        </p:nvSpPr>
        <p:spPr>
          <a:xfrm>
            <a:off x="4841215" y="137718"/>
            <a:ext cx="2925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2300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01326-D7AB-E5DF-5DE0-5B3B368A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75" y="1227676"/>
            <a:ext cx="6853119" cy="1592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80CFD-73B8-CBED-D597-6AA20AA4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17" y="1957446"/>
            <a:ext cx="2589858" cy="8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F3395-3DA9-B374-A88C-79EAE818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68" y="3836764"/>
            <a:ext cx="7364397" cy="169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66389-4ADA-44DD-95C8-F6B4DB04C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569" y="4219649"/>
            <a:ext cx="2385827" cy="1425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1E665-6085-B1EB-56A5-C1B1BDC9E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54" y="2522917"/>
            <a:ext cx="9144793" cy="2389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4485FD-8821-868C-77EC-85F167E59DE7}"/>
              </a:ext>
            </a:extLst>
          </p:cNvPr>
          <p:cNvSpPr txBox="1"/>
          <p:nvPr/>
        </p:nvSpPr>
        <p:spPr>
          <a:xfrm>
            <a:off x="799775" y="234125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1. CUSTOMER INSIGHTS </a:t>
            </a:r>
          </a:p>
        </p:txBody>
      </p:sp>
    </p:spTree>
    <p:extLst>
      <p:ext uri="{BB962C8B-B14F-4D97-AF65-F5344CB8AC3E}">
        <p14:creationId xmlns:p14="http://schemas.microsoft.com/office/powerpoint/2010/main" val="32624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4A0A1-438A-C4D8-6C3B-9EBEC49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9" y="271012"/>
            <a:ext cx="6188927" cy="2337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D3205-1EE3-B224-6619-5EFDA13C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280" y="840103"/>
            <a:ext cx="4351314" cy="1752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73A6B-B0D8-BA8D-18C8-FCF9F2D6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66" y="3377924"/>
            <a:ext cx="6420676" cy="2639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D4250-9BA4-4300-1AC5-9AE230E38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244" y="4045356"/>
            <a:ext cx="2708150" cy="18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99B85-2D8B-E41B-47AD-B12B1CF046B6}"/>
              </a:ext>
            </a:extLst>
          </p:cNvPr>
          <p:cNvSpPr txBox="1"/>
          <p:nvPr/>
        </p:nvSpPr>
        <p:spPr>
          <a:xfrm>
            <a:off x="786581" y="216310"/>
            <a:ext cx="3864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2.PRODUCT PEFORMANCE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2B152-EC9A-1353-DA97-00B599BC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1" y="880044"/>
            <a:ext cx="7159016" cy="2158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96B95-7BB6-2F34-FDE5-DBD44E54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97" y="1129877"/>
            <a:ext cx="2525758" cy="172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BAA24-F288-B600-58EC-E123A50A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1" y="3429000"/>
            <a:ext cx="8888362" cy="2260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F80EEE-8482-581B-572C-319562DE4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304" y="4374638"/>
            <a:ext cx="2503509" cy="186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4A759B-5997-0A7A-BC9A-877D994E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5" y="297931"/>
            <a:ext cx="8205940" cy="2042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5E425-26B1-F224-59FF-EF36C0C1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085" y="1032387"/>
            <a:ext cx="1991003" cy="15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62936-5BAE-18A7-4A2D-80CFC0B1B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65" y="2958627"/>
            <a:ext cx="7810695" cy="2419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17966-61BD-480B-D6B8-81F3C39E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47" y="4461144"/>
            <a:ext cx="2810930" cy="19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5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38EC3F-68E1-E65C-E8CE-80BE3707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30" y="439695"/>
            <a:ext cx="7449710" cy="567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60D51-D2FE-1841-D052-B4406A16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81" y="4541796"/>
            <a:ext cx="6862663" cy="18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6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3008B-7A10-0A40-0C46-23A4ED2CA502}"/>
              </a:ext>
            </a:extLst>
          </p:cNvPr>
          <p:cNvSpPr txBox="1"/>
          <p:nvPr/>
        </p:nvSpPr>
        <p:spPr>
          <a:xfrm>
            <a:off x="727586" y="157316"/>
            <a:ext cx="440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r>
              <a:rPr lang="en-IN" sz="2400" b="1" dirty="0">
                <a:solidFill>
                  <a:srgbClr val="FF0000"/>
                </a:solidFill>
              </a:rPr>
              <a:t>. SALES AND ORDER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784C0-AC1C-2E8E-C40E-5582D409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5" y="933225"/>
            <a:ext cx="5997679" cy="141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C9AA3-5B1B-C94E-3197-BA56966F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39999"/>
            <a:ext cx="2163097" cy="927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E2E99-BF29-C50C-8643-D0036DF78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5" y="2883467"/>
            <a:ext cx="7503309" cy="2779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BFA93-97E5-B72B-573E-219942B2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716" y="5289935"/>
            <a:ext cx="3023516" cy="9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AC61D-0F73-C208-00F8-C6CC33CB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64" y="356312"/>
            <a:ext cx="7094642" cy="2094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DBD00-C307-1A67-23FF-D164BB4B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816" y="1488114"/>
            <a:ext cx="2475274" cy="143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690C2-1056-384B-3FFD-2C7867C19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54" y="3428999"/>
            <a:ext cx="8385057" cy="2952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833E4-1558-362F-D83E-3E1BCECEF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82" y="5506492"/>
            <a:ext cx="4596367" cy="6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E7C7D5-1B9F-FFC4-1812-E39ED712AEB5}"/>
              </a:ext>
            </a:extLst>
          </p:cNvPr>
          <p:cNvSpPr txBox="1"/>
          <p:nvPr/>
        </p:nvSpPr>
        <p:spPr>
          <a:xfrm>
            <a:off x="629262" y="216308"/>
            <a:ext cx="473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4️</a:t>
            </a:r>
            <a:r>
              <a:rPr lang="en-IN" sz="2400" b="1" dirty="0">
                <a:solidFill>
                  <a:srgbClr val="FF0000"/>
                </a:solidFill>
              </a:rPr>
              <a:t>. SUPPLIER CONTRIBUTION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3C689-201B-5F46-FAC8-E8A5659A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5" y="969321"/>
            <a:ext cx="6356021" cy="151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72E7D-9A67-D4F0-DF31-672AEABC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352" y="2188277"/>
            <a:ext cx="2504071" cy="830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7ACD7-8487-26BE-2A93-A4C6C9D3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5" y="3190756"/>
            <a:ext cx="7147428" cy="2585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3240D-324F-E89E-3E81-8BB43A567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95" y="4733065"/>
            <a:ext cx="2619591" cy="17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1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733195-1286-E338-B13C-E6E72DCAFE2A}"/>
              </a:ext>
            </a:extLst>
          </p:cNvPr>
          <p:cNvSpPr txBox="1"/>
          <p:nvPr/>
        </p:nvSpPr>
        <p:spPr>
          <a:xfrm>
            <a:off x="3215148" y="530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1C853-35FC-73E2-4363-FE05BBBF64D9}"/>
              </a:ext>
            </a:extLst>
          </p:cNvPr>
          <p:cNvSpPr txBox="1"/>
          <p:nvPr/>
        </p:nvSpPr>
        <p:spPr>
          <a:xfrm>
            <a:off x="3489434" y="5948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48AE6-E62B-61AA-6FF9-A7263DF9B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B0261E-015D-7FB1-DF97-296D3D877C20}"/>
              </a:ext>
            </a:extLst>
          </p:cNvPr>
          <p:cNvSpPr/>
          <p:nvPr/>
        </p:nvSpPr>
        <p:spPr>
          <a:xfrm>
            <a:off x="2879823" y="1192193"/>
            <a:ext cx="6432351" cy="10724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Eras Bold ITC" panose="020B0907030504020204" pitchFamily="34" charset="0"/>
              </a:rPr>
              <a:t>GROCERY </a:t>
            </a:r>
          </a:p>
          <a:p>
            <a:pPr algn="ctr"/>
            <a:r>
              <a:rPr lang="en-IN" sz="3600" dirty="0">
                <a:solidFill>
                  <a:schemeClr val="tx1"/>
                </a:solidFill>
                <a:latin typeface="Eras Bold ITC" panose="020B0907030504020204" pitchFamily="34" charset="0"/>
              </a:rPr>
              <a:t>STORE MANAGEMENT</a:t>
            </a:r>
          </a:p>
        </p:txBody>
      </p:sp>
    </p:spTree>
    <p:extLst>
      <p:ext uri="{BB962C8B-B14F-4D97-AF65-F5344CB8AC3E}">
        <p14:creationId xmlns:p14="http://schemas.microsoft.com/office/powerpoint/2010/main" val="40110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2AC28-E966-F4DA-DC61-020945BF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4" y="362779"/>
            <a:ext cx="8284075" cy="180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96629-7CE7-E5F7-6E40-4186953A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16" y="1627296"/>
            <a:ext cx="2183807" cy="1381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D04D1-00C8-8399-FCBE-F22BDD9C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60" y="3285234"/>
            <a:ext cx="10216267" cy="2614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A054F-F62E-8F66-5DAE-DAA42CB15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97" y="4772701"/>
            <a:ext cx="2255386" cy="17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1B002-3826-D5A0-0DBE-B2C474A82781}"/>
              </a:ext>
            </a:extLst>
          </p:cNvPr>
          <p:cNvSpPr txBox="1"/>
          <p:nvPr/>
        </p:nvSpPr>
        <p:spPr>
          <a:xfrm>
            <a:off x="727588" y="147484"/>
            <a:ext cx="4318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r>
              <a:rPr lang="en-IN" sz="2400" b="1" dirty="0">
                <a:solidFill>
                  <a:srgbClr val="FF0000"/>
                </a:solidFill>
              </a:rPr>
              <a:t>. EMPLOYEE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9656-BB62-A9A0-1AEC-CD860A28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8" y="938600"/>
            <a:ext cx="7479782" cy="1696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107C7-EF5B-6BB8-0FEA-BB6483BD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83" y="2344491"/>
            <a:ext cx="1865461" cy="779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D25A3-F755-00A5-C586-4669E8C1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8" y="3417981"/>
            <a:ext cx="7926936" cy="2717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2D130D-F23A-4B9A-CB61-A1F79019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047" y="4776655"/>
            <a:ext cx="2205307" cy="17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1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4A19C-12A7-0E9A-DD44-EEDA7055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8" y="400843"/>
            <a:ext cx="7182123" cy="2303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7784E-47C3-0371-760C-EE1F6F72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88" y="1558164"/>
            <a:ext cx="1757345" cy="1478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FDFBB-788A-B193-3FAB-56BF3907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91" y="3267974"/>
            <a:ext cx="8148291" cy="3054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66A21-0574-C63D-6C86-5426792EE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67024"/>
            <a:ext cx="2572871" cy="16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094374-9209-380E-D6B7-62DDCCE285B3}"/>
              </a:ext>
            </a:extLst>
          </p:cNvPr>
          <p:cNvSpPr txBox="1"/>
          <p:nvPr/>
        </p:nvSpPr>
        <p:spPr>
          <a:xfrm>
            <a:off x="781218" y="216309"/>
            <a:ext cx="435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6️. ORDER DETAILS DEEP DIVE</a:t>
            </a:r>
          </a:p>
          <a:p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EE990-B852-26B9-CBB9-64BB275D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18" y="911596"/>
            <a:ext cx="8708830" cy="3719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EE4A1-39F5-AFA8-8DA7-705D38F1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48" y="3729941"/>
            <a:ext cx="3045648" cy="22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75C55-68A2-28B1-09B1-25CE38E1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112" y="251456"/>
            <a:ext cx="5683978" cy="2710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26CEB-1F2F-69B5-FACF-3A12AB4B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29" y="997110"/>
            <a:ext cx="3001325" cy="1591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47138-13FB-CF23-B091-B9ACA4131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45" y="3211956"/>
            <a:ext cx="5563912" cy="339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8B53C-267F-6C42-7B01-9CC2EE64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429" y="3896036"/>
            <a:ext cx="3653888" cy="26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4D50-E21F-103A-A253-89F16B02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251" y="571604"/>
            <a:ext cx="2052483" cy="509946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13061-E0D1-566C-2D27-BD52DCC0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780" y="1878832"/>
            <a:ext cx="4769523" cy="3100336"/>
          </a:xfrm>
        </p:spPr>
        <p:txBody>
          <a:bodyPr>
            <a:normAutofit/>
          </a:bodyPr>
          <a:lstStyle/>
          <a:p>
            <a:r>
              <a:rPr lang="en-IN" sz="2400" b="1" dirty="0"/>
              <a:t>Customer Insights</a:t>
            </a:r>
          </a:p>
          <a:p>
            <a:r>
              <a:rPr lang="en-IN" sz="2400" b="1" dirty="0"/>
              <a:t>Product Performance</a:t>
            </a:r>
          </a:p>
          <a:p>
            <a:r>
              <a:rPr lang="en-IN" sz="2400" b="1" dirty="0"/>
              <a:t>Sales &amp; Revenue Trends</a:t>
            </a:r>
          </a:p>
          <a:p>
            <a:r>
              <a:rPr lang="en-IN" sz="2400" b="1" dirty="0"/>
              <a:t>Employee Performance</a:t>
            </a:r>
          </a:p>
          <a:p>
            <a:r>
              <a:rPr lang="en-IN" sz="2400" b="1" dirty="0"/>
              <a:t>Suppliers Contribution</a:t>
            </a:r>
          </a:p>
          <a:p>
            <a:r>
              <a:rPr lang="en-IN" sz="2400" b="1" dirty="0"/>
              <a:t>Order Details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887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25EE-BAD7-CCA7-38DD-A4043D22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994" y="355293"/>
            <a:ext cx="3458496" cy="490281"/>
          </a:xfrm>
        </p:spPr>
        <p:txBody>
          <a:bodyPr>
            <a:normAutofit fontScale="90000"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26A9-2090-8EE7-A788-B0EA69E9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42" y="1164841"/>
            <a:ext cx="10233800" cy="435133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Enhance Customer Loyalty:</a:t>
            </a:r>
          </a:p>
          <a:p>
            <a:pPr marL="114300" indent="0">
              <a:buNone/>
            </a:pPr>
            <a:r>
              <a:rPr lang="en-US" sz="1600" b="1" dirty="0"/>
              <a:t>          Launch loyalty programs for top customers . Offer personalized discounts based on buying  history.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Boost Product Sales:</a:t>
            </a:r>
          </a:p>
          <a:p>
            <a:pPr marL="114300" indent="0">
              <a:buNone/>
            </a:pPr>
            <a:r>
              <a:rPr lang="en-US" sz="1600" b="1" dirty="0"/>
              <a:t>          Increase stock and promotion for best-selling items . Introduce bundle offers for slow-moving products.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Optimize Inventory:</a:t>
            </a:r>
          </a:p>
          <a:p>
            <a:pPr marL="114300" indent="0">
              <a:buNone/>
            </a:pPr>
            <a:r>
              <a:rPr lang="en-US" sz="1600" b="1" dirty="0"/>
              <a:t>         Maintain safety stock for high-demand products . Reduce overstock of low-performing items.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Improve Supplier Relationships:</a:t>
            </a:r>
          </a:p>
          <a:p>
            <a:pPr marL="114300" indent="0">
              <a:buNone/>
            </a:pPr>
            <a:r>
              <a:rPr lang="en-US" sz="1600" b="1" dirty="0"/>
              <a:t>          Prioritize reliable suppliers with consistent delivery . Negotiate better terms with high-performing suppliers.</a:t>
            </a:r>
          </a:p>
          <a:p>
            <a:pPr marL="1143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Data-Driven Decision Making:</a:t>
            </a:r>
          </a:p>
          <a:p>
            <a:pPr marL="114300" indent="0">
              <a:buNone/>
            </a:pPr>
            <a:r>
              <a:rPr lang="en-US" sz="1600" b="1" dirty="0"/>
              <a:t>           Continue using SQL reports for weekly/monthly insights . Integrate sales trends into marketing and stocking strategies.</a:t>
            </a:r>
            <a:endParaRPr lang="en-IN" sz="1600" b="1" dirty="0"/>
          </a:p>
          <a:p>
            <a:endParaRPr lang="en-IN" sz="1600" b="1" dirty="0"/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8483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DE5F-59B7-C65A-4295-0C3BEB95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978" y="428263"/>
            <a:ext cx="3074043" cy="787863"/>
          </a:xfrm>
        </p:spPr>
        <p:txBody>
          <a:bodyPr>
            <a:normAutofit/>
          </a:bodyPr>
          <a:lstStyle/>
          <a:p>
            <a:r>
              <a:rPr lang="en-IN" sz="3200" spc="300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89B6-079F-B7CB-E12B-B86380D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792" y="1796796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The Grocery Store Management System organizes and analyzes              store data using SQL, enabling quick and accurate reporting.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It provides actionable insights to boost sales, manage inventory  efficiently, and improve overall business decisions.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8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F29509-7B8A-417E-CF5E-B983FFD2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-8921"/>
          <a:stretch>
            <a:fillRect/>
          </a:stretch>
        </p:blipFill>
        <p:spPr>
          <a:xfrm>
            <a:off x="0" y="0"/>
            <a:ext cx="12192000" cy="76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9AFC-AB73-464C-E566-9B4FCB68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93" y="540774"/>
            <a:ext cx="1836174" cy="481320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99E9D-9E90-39FA-B2C9-B2C8899FD1B6}"/>
              </a:ext>
            </a:extLst>
          </p:cNvPr>
          <p:cNvSpPr txBox="1"/>
          <p:nvPr/>
        </p:nvSpPr>
        <p:spPr>
          <a:xfrm>
            <a:off x="1720645" y="1829143"/>
            <a:ext cx="6607278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Introduction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Objectives of the Project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Problem statement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Tables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ER Diagram and schema explanation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SQL query results with screenshots 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Insights</a:t>
            </a:r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Recommendations</a:t>
            </a:r>
            <a:endParaRPr lang="en-US" sz="20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Summary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3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4378C-EC6A-CC56-A62C-79E7272D6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811" y="1102417"/>
            <a:ext cx="10010331" cy="511157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Grocery</a:t>
            </a:r>
            <a:r>
              <a:rPr lang="en-US" b="1" dirty="0">
                <a:solidFill>
                  <a:schemeClr val="tx1"/>
                </a:solidFill>
              </a:rPr>
              <a:t> Store Management System (GSM)</a:t>
            </a:r>
            <a:r>
              <a:rPr lang="en-US" dirty="0">
                <a:solidFill>
                  <a:schemeClr val="tx1"/>
                </a:solidFill>
              </a:rPr>
              <a:t> is a database-driven application designed to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         handle the daily operations of a grocery business.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It allows easy management of </a:t>
            </a:r>
            <a:r>
              <a:rPr lang="en-US" b="1" dirty="0">
                <a:solidFill>
                  <a:schemeClr val="tx1"/>
                </a:solidFill>
              </a:rPr>
              <a:t>customers, suppliers, employees, products, categories, and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</a:rPr>
              <a:t>       orders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chemeClr val="tx1"/>
                </a:solidFill>
              </a:rPr>
              <a:t>SQL as the backbone</a:t>
            </a:r>
            <a:r>
              <a:rPr lang="en-US" dirty="0">
                <a:solidFill>
                  <a:schemeClr val="tx1"/>
                </a:solidFill>
              </a:rPr>
              <a:t>, the system ensures that all information is stored in a structured 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      and secure way.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GSM helps in </a:t>
            </a:r>
            <a:r>
              <a:rPr lang="en-US" b="1" dirty="0">
                <a:solidFill>
                  <a:schemeClr val="tx1"/>
                </a:solidFill>
              </a:rPr>
              <a:t>tracking inventory levels</a:t>
            </a:r>
            <a:r>
              <a:rPr lang="en-US" dirty="0">
                <a:solidFill>
                  <a:schemeClr val="tx1"/>
                </a:solidFill>
              </a:rPr>
              <a:t>, managing </a:t>
            </a:r>
            <a:r>
              <a:rPr lang="en-US" b="1" dirty="0">
                <a:solidFill>
                  <a:schemeClr val="tx1"/>
                </a:solidFill>
              </a:rPr>
              <a:t>supplier details</a:t>
            </a:r>
            <a:r>
              <a:rPr lang="en-US" dirty="0">
                <a:solidFill>
                  <a:schemeClr val="tx1"/>
                </a:solidFill>
              </a:rPr>
              <a:t>, and monitoring </a:t>
            </a:r>
            <a:r>
              <a:rPr lang="en-US" b="1" dirty="0">
                <a:solidFill>
                  <a:schemeClr val="tx1"/>
                </a:solidFill>
              </a:rPr>
              <a:t>customer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</a:rPr>
              <a:t>       purchases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Store managers can quickly generate reports like </a:t>
            </a:r>
            <a:r>
              <a:rPr lang="en-US" b="1" dirty="0">
                <a:solidFill>
                  <a:schemeClr val="tx1"/>
                </a:solidFill>
              </a:rPr>
              <a:t>sales history, most purchased products, and 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</a:rPr>
              <a:t>      supplier performance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Overall, GSM improves </a:t>
            </a:r>
            <a:r>
              <a:rPr lang="en-US" b="1" dirty="0">
                <a:solidFill>
                  <a:schemeClr val="tx1"/>
                </a:solidFill>
              </a:rPr>
              <a:t>business decision-making, customer satisfaction, and operational </a:t>
            </a:r>
          </a:p>
          <a:p>
            <a:pPr algn="just">
              <a:lnSpc>
                <a:spcPct val="110000"/>
              </a:lnSpc>
            </a:pPr>
            <a:r>
              <a:rPr lang="en-US" b="1" dirty="0">
                <a:solidFill>
                  <a:schemeClr val="tx1"/>
                </a:solidFill>
              </a:rPr>
              <a:t>      efficiency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35937-AAF3-6CE7-0F1A-BD86C5F62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2676" y="226142"/>
            <a:ext cx="39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 Black" panose="020B0A04020102020204" pitchFamily="34" charset="0"/>
              </a:rPr>
              <a:t>INTRODUCTION</a:t>
            </a:r>
            <a:r>
              <a:rPr lang="en-IN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5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99A2-F213-589B-B2C2-6F841486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996" y="350766"/>
            <a:ext cx="3456008" cy="66054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AD7B8-EB1D-10D1-88C5-129BD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337302"/>
            <a:ext cx="102338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design a </a:t>
            </a:r>
            <a:r>
              <a:rPr lang="en-US" b="1" dirty="0"/>
              <a:t>centralized SQL database</a:t>
            </a:r>
            <a:r>
              <a:rPr lang="en-US" dirty="0"/>
              <a:t> for storing and managing all grocery store     information.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</a:t>
            </a:r>
            <a:r>
              <a:rPr lang="en-US" b="1" dirty="0"/>
              <a:t>simplify customer, supplier, employee, and product management</a:t>
            </a:r>
            <a:r>
              <a:rPr lang="en-US" dirty="0"/>
              <a:t>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enable </a:t>
            </a:r>
            <a:r>
              <a:rPr lang="en-US" b="1" dirty="0"/>
              <a:t>easy tracking of orders, sales, and transactions</a:t>
            </a:r>
            <a:r>
              <a:rPr lang="en-US" dirty="0"/>
              <a:t>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provide </a:t>
            </a:r>
            <a:r>
              <a:rPr lang="en-US" b="1" dirty="0"/>
              <a:t>accurate inventory management</a:t>
            </a:r>
            <a:r>
              <a:rPr lang="en-US" dirty="0"/>
              <a:t> and avoid stock-out/overstock issues.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improve </a:t>
            </a:r>
            <a:r>
              <a:rPr lang="en-US" b="1" dirty="0"/>
              <a:t>data accuracy, reliability, and security</a:t>
            </a:r>
            <a:r>
              <a:rPr lang="en-US" dirty="0"/>
              <a:t> compared to manual record-keeping.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generate useful </a:t>
            </a:r>
            <a:r>
              <a:rPr lang="en-US" b="1" dirty="0"/>
              <a:t>reports and insights</a:t>
            </a:r>
            <a:r>
              <a:rPr lang="en-US" dirty="0"/>
              <a:t> for better business decision-making.</a:t>
            </a: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dirty="0"/>
              <a:t>   To save time, reduce manual errors, and ensure </a:t>
            </a:r>
            <a:r>
              <a:rPr lang="en-US" b="1" dirty="0"/>
              <a:t>efficient store operations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5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F7B0-A713-0439-6C04-03CB8A39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77" y="404454"/>
            <a:ext cx="4451555" cy="382127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6EC2-EDA4-DE17-4EE9-255C0CFD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245522"/>
            <a:ext cx="10233800" cy="385742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/>
              <a:t>Grocery stores generate large amounts of data every day from products, suppliers, customer purchases, and orders. However, without a structured system to organize and analyze this information, valuable insights often remain hidden. This leads to challenges in identifying best-selling products, tracking loyal customers, managing inventory efficiently, and understanding revenue trends.</a:t>
            </a:r>
          </a:p>
          <a:p>
            <a:pPr>
              <a:lnSpc>
                <a:spcPct val="160000"/>
              </a:lnSpc>
            </a:pPr>
            <a:r>
              <a:rPr lang="en-US" sz="1800" b="1" dirty="0"/>
              <a:t>The problem, therefore, is the lack of an integrated database and analytical framework that can transform raw transactional data into actionable business intelligence. Such a system should not only store and manage data effectively but also enable complex SQL-driven analysis—such as joins, aggregations, and filtering—to uncover patterns in sales, customer behavior, supplier performance, and profitability.</a:t>
            </a:r>
          </a:p>
          <a:p>
            <a:endParaRPr lang="en-IN" sz="1800" b="1" dirty="0"/>
          </a:p>
          <a:p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8015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FFE30-947E-EF59-508A-FD28CFE3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06" y="1609923"/>
            <a:ext cx="5196494" cy="203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C42A4-393F-2FBC-E041-420501E6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74" y="0"/>
            <a:ext cx="3462828" cy="859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DFC7F-D6F8-24C4-2E81-CE4A69E06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841" y="1167134"/>
            <a:ext cx="1411075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DEFE9-6C7C-6139-19B4-59E1A3B5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793" y="4505323"/>
            <a:ext cx="3145809" cy="179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788B5-431D-1ACF-83C6-9516A905A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109" y="4089645"/>
            <a:ext cx="124369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7029F-7F97-9F07-F9AF-0AEA8EA43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96"/>
          <a:stretch>
            <a:fillRect/>
          </a:stretch>
        </p:blipFill>
        <p:spPr>
          <a:xfrm>
            <a:off x="958488" y="1071715"/>
            <a:ext cx="3065278" cy="2505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A926A-F8F6-EA4A-8B81-D7B725FE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592" y="650458"/>
            <a:ext cx="1347333" cy="49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48AB6-9820-5F81-61B9-86FF2228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386" y="3577612"/>
            <a:ext cx="3972479" cy="2838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6BDD5-EF09-42FC-47FC-78FED07C7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279" y="3182090"/>
            <a:ext cx="141439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6731EC-77BF-E280-24A6-21FE3AB4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653" y="1260545"/>
            <a:ext cx="4045858" cy="3994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1C2CA-A4B0-563F-F0F4-F6AC5C53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27" y="866649"/>
            <a:ext cx="1225402" cy="499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39DA9-7D70-876E-DAD0-5F6E2C956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31" y="1260545"/>
            <a:ext cx="3734121" cy="3994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56A26-0178-D302-EAAD-A7C736655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698" y="866649"/>
            <a:ext cx="1012024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3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555</TotalTime>
  <Words>559</Words>
  <Application>Microsoft Office PowerPoint</Application>
  <PresentationFormat>Widescreen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Eras Bold ITC</vt:lpstr>
      <vt:lpstr>Trebuchet MS</vt:lpstr>
      <vt:lpstr>Wingdings</vt:lpstr>
      <vt:lpstr>Wingdings 3</vt:lpstr>
      <vt:lpstr>Facet</vt:lpstr>
      <vt:lpstr>PowerPoint Presentation</vt:lpstr>
      <vt:lpstr>PowerPoint Presentation</vt:lpstr>
      <vt:lpstr>AGENDA</vt:lpstr>
      <vt:lpstr>INTRODUCTION </vt:lpstr>
      <vt:lpstr>OBJECTIVES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RECOMMENDATION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Somireddypalli</dc:creator>
  <cp:lastModifiedBy>Manish Somireddypalli</cp:lastModifiedBy>
  <cp:revision>16</cp:revision>
  <dcterms:created xsi:type="dcterms:W3CDTF">2025-08-30T18:37:05Z</dcterms:created>
  <dcterms:modified xsi:type="dcterms:W3CDTF">2025-09-28T16:29:39Z</dcterms:modified>
</cp:coreProperties>
</file>